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71" r:id="rId9"/>
    <p:sldId id="270" r:id="rId10"/>
    <p:sldId id="263" r:id="rId11"/>
    <p:sldId id="262" r:id="rId12"/>
    <p:sldId id="265" r:id="rId13"/>
    <p:sldId id="266" r:id="rId14"/>
    <p:sldId id="267" r:id="rId15"/>
    <p:sldId id="268" r:id="rId16"/>
    <p:sldId id="269"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170FB2-9AC1-43E3-99C3-A60D6BF4456D}"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39467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70FB2-9AC1-43E3-99C3-A60D6BF4456D}"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293892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70FB2-9AC1-43E3-99C3-A60D6BF4456D}"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131919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70FB2-9AC1-43E3-99C3-A60D6BF4456D}"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336074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170FB2-9AC1-43E3-99C3-A60D6BF4456D}"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281457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170FB2-9AC1-43E3-99C3-A60D6BF4456D}"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204379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170FB2-9AC1-43E3-99C3-A60D6BF4456D}"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12342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170FB2-9AC1-43E3-99C3-A60D6BF4456D}"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57764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70FB2-9AC1-43E3-99C3-A60D6BF4456D}"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81907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170FB2-9AC1-43E3-99C3-A60D6BF4456D}"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287087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170FB2-9AC1-43E3-99C3-A60D6BF4456D}"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E4BA-61D9-43E6-97D7-3780574DE79C}" type="slidenum">
              <a:rPr lang="en-US" smtClean="0"/>
              <a:t>‹#›</a:t>
            </a:fld>
            <a:endParaRPr lang="en-US"/>
          </a:p>
        </p:txBody>
      </p:sp>
    </p:spTree>
    <p:extLst>
      <p:ext uri="{BB962C8B-B14F-4D97-AF65-F5344CB8AC3E}">
        <p14:creationId xmlns:p14="http://schemas.microsoft.com/office/powerpoint/2010/main" val="307119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70FB2-9AC1-43E3-99C3-A60D6BF4456D}" type="datetimeFigureOut">
              <a:rPr lang="en-US" smtClean="0"/>
              <a:t>1/17/2020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AE4BA-61D9-43E6-97D7-3780574DE79C}" type="slidenum">
              <a:rPr lang="en-US" smtClean="0"/>
              <a:t>‹#›</a:t>
            </a:fld>
            <a:endParaRPr lang="en-US"/>
          </a:p>
        </p:txBody>
      </p:sp>
    </p:spTree>
    <p:extLst>
      <p:ext uri="{BB962C8B-B14F-4D97-AF65-F5344CB8AC3E}">
        <p14:creationId xmlns:p14="http://schemas.microsoft.com/office/powerpoint/2010/main" val="96842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Planning of Islamabad</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8172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4" y="-13648"/>
            <a:ext cx="10515600" cy="1325563"/>
          </a:xfrm>
        </p:spPr>
        <p:txBody>
          <a:bodyPr/>
          <a:lstStyle/>
          <a:p>
            <a:r>
              <a:rPr lang="en-US" b="1" dirty="0" smtClean="0"/>
              <a:t>Zones of Islamabad</a:t>
            </a:r>
            <a:endParaRPr lang="en-US" b="1" dirty="0"/>
          </a:p>
        </p:txBody>
      </p:sp>
      <p:sp>
        <p:nvSpPr>
          <p:cNvPr id="3" name="Content Placeholder 2"/>
          <p:cNvSpPr>
            <a:spLocks noGrp="1"/>
          </p:cNvSpPr>
          <p:nvPr>
            <p:ph idx="1"/>
          </p:nvPr>
        </p:nvSpPr>
        <p:spPr>
          <a:xfrm>
            <a:off x="341194" y="1050878"/>
            <a:ext cx="11436824" cy="4476466"/>
          </a:xfrm>
        </p:spPr>
        <p:txBody>
          <a:bodyPr>
            <a:noAutofit/>
          </a:bodyPr>
          <a:lstStyle/>
          <a:p>
            <a:pPr lvl="0"/>
            <a:r>
              <a:rPr lang="en-US" sz="2400" b="1" dirty="0"/>
              <a:t>Zone </a:t>
            </a:r>
            <a:r>
              <a:rPr lang="en-US" sz="2400" b="1" dirty="0" smtClean="0"/>
              <a:t>1</a:t>
            </a:r>
            <a:r>
              <a:rPr lang="en-US" sz="2400" dirty="0"/>
              <a:t> </a:t>
            </a:r>
            <a:endParaRPr lang="en-US" sz="2400" dirty="0" smtClean="0"/>
          </a:p>
          <a:p>
            <a:pPr marL="0" lvl="0" indent="0">
              <a:buNone/>
            </a:pPr>
            <a:r>
              <a:rPr lang="en-US" sz="2400" dirty="0" smtClean="0"/>
              <a:t>Consists </a:t>
            </a:r>
            <a:r>
              <a:rPr lang="en-US" sz="2400" dirty="0"/>
              <a:t>of all developed residential sector. It constitutes existing and some future grid iron sectors for housing, commercial, and administrative area</a:t>
            </a:r>
            <a:r>
              <a:rPr lang="en-US" sz="2400" dirty="0" smtClean="0"/>
              <a:t>.</a:t>
            </a:r>
            <a:endParaRPr lang="en-US" sz="2400" dirty="0"/>
          </a:p>
          <a:p>
            <a:pPr lvl="0"/>
            <a:r>
              <a:rPr lang="en-US" sz="2400" b="1" dirty="0"/>
              <a:t>Zone </a:t>
            </a:r>
            <a:r>
              <a:rPr lang="en-US" sz="2400" b="1" dirty="0" smtClean="0"/>
              <a:t>2</a:t>
            </a:r>
            <a:endParaRPr lang="en-US" sz="2400" dirty="0"/>
          </a:p>
          <a:p>
            <a:pPr marL="0" indent="0">
              <a:buNone/>
            </a:pPr>
            <a:r>
              <a:rPr lang="en-US" sz="2400" dirty="0" smtClean="0"/>
              <a:t>Constitutes </a:t>
            </a:r>
            <a:r>
              <a:rPr lang="en-US" sz="2400" dirty="0"/>
              <a:t>of under developed residential sectors. Area mainly reserved for private sector to invest in housing development in accordance with grid iron pattern</a:t>
            </a:r>
            <a:r>
              <a:rPr lang="en-US" sz="2400" dirty="0" smtClean="0"/>
              <a:t>.</a:t>
            </a:r>
            <a:endParaRPr lang="en-US" sz="2400" dirty="0"/>
          </a:p>
          <a:p>
            <a:pPr lvl="0"/>
            <a:r>
              <a:rPr lang="en-US" sz="2400" b="1" dirty="0" smtClean="0"/>
              <a:t>Zone3</a:t>
            </a:r>
            <a:endParaRPr lang="en-US" sz="2400" dirty="0" smtClean="0"/>
          </a:p>
          <a:p>
            <a:pPr marL="0" lvl="0" indent="0">
              <a:buNone/>
            </a:pPr>
            <a:r>
              <a:rPr lang="en-US" sz="2400" dirty="0" smtClean="0"/>
              <a:t>Consists </a:t>
            </a:r>
            <a:r>
              <a:rPr lang="en-US" sz="2400" dirty="0"/>
              <a:t>of </a:t>
            </a:r>
            <a:r>
              <a:rPr lang="en-US" sz="2400" dirty="0" err="1"/>
              <a:t>Margallah</a:t>
            </a:r>
            <a:r>
              <a:rPr lang="en-US" sz="2400" dirty="0"/>
              <a:t> hills national </a:t>
            </a:r>
            <a:r>
              <a:rPr lang="en-US" sz="2400" dirty="0" smtClean="0"/>
              <a:t>park.</a:t>
            </a:r>
            <a:endParaRPr lang="en-US" sz="2400" dirty="0"/>
          </a:p>
          <a:p>
            <a:pPr lvl="0"/>
            <a:r>
              <a:rPr lang="en-US" sz="2400" b="1" dirty="0" smtClean="0"/>
              <a:t>Zone4</a:t>
            </a:r>
            <a:endParaRPr lang="en-US" sz="2400" dirty="0"/>
          </a:p>
          <a:p>
            <a:pPr marL="0" indent="0">
              <a:buNone/>
            </a:pPr>
            <a:r>
              <a:rPr lang="en-US" sz="2400" dirty="0"/>
              <a:t>Contains Islamabad park and rural </a:t>
            </a:r>
            <a:r>
              <a:rPr lang="en-US" sz="2400" dirty="0" smtClean="0"/>
              <a:t>areas.</a:t>
            </a:r>
            <a:endParaRPr lang="en-US" sz="2400" dirty="0"/>
          </a:p>
          <a:p>
            <a:pPr lvl="0"/>
            <a:r>
              <a:rPr lang="en-US" sz="2400" b="1" dirty="0"/>
              <a:t>Zone </a:t>
            </a:r>
            <a:r>
              <a:rPr lang="en-US" sz="2400" b="1" dirty="0" smtClean="0"/>
              <a:t>5</a:t>
            </a:r>
            <a:endParaRPr lang="en-US" sz="2400" dirty="0"/>
          </a:p>
          <a:p>
            <a:pPr marL="0" indent="0">
              <a:buNone/>
            </a:pPr>
            <a:r>
              <a:rPr lang="en-US" sz="2400" dirty="0"/>
              <a:t>Controls the southern Islamabad and reserved for private housing development as well</a:t>
            </a:r>
            <a:r>
              <a:rPr lang="en-US" sz="2400" dirty="0" smtClean="0"/>
              <a:t>.</a:t>
            </a:r>
            <a:endParaRPr lang="en-US" dirty="0"/>
          </a:p>
        </p:txBody>
      </p:sp>
    </p:spTree>
    <p:extLst>
      <p:ext uri="{BB962C8B-B14F-4D97-AF65-F5344CB8AC3E}">
        <p14:creationId xmlns:p14="http://schemas.microsoft.com/office/powerpoint/2010/main" val="1672183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Area of Islamabad</a:t>
            </a:r>
            <a:endParaRPr lang="en-US" b="1" dirty="0"/>
          </a:p>
        </p:txBody>
      </p:sp>
      <p:sp>
        <p:nvSpPr>
          <p:cNvPr id="3" name="Content Placeholder 2"/>
          <p:cNvSpPr>
            <a:spLocks noGrp="1"/>
          </p:cNvSpPr>
          <p:nvPr>
            <p:ph idx="1"/>
          </p:nvPr>
        </p:nvSpPr>
        <p:spPr>
          <a:xfrm>
            <a:off x="838200" y="1419366"/>
            <a:ext cx="10515600" cy="5117911"/>
          </a:xfrm>
        </p:spPr>
        <p:txBody>
          <a:bodyPr>
            <a:normAutofit/>
          </a:bodyPr>
          <a:lstStyle/>
          <a:p>
            <a:pPr marL="0" indent="0">
              <a:buNone/>
            </a:pPr>
            <a:r>
              <a:rPr lang="en-US" sz="3200" b="1" dirty="0" smtClean="0"/>
              <a:t>Grid Iron Pattern</a:t>
            </a:r>
          </a:p>
          <a:p>
            <a:pPr lvl="0" algn="just"/>
            <a:r>
              <a:rPr lang="en-US" sz="3200" dirty="0"/>
              <a:t>The city was designed into grid iron pattern developed into 2 kilometers by 2 kilometers sectors segregated by the hierarchy of wide principle roads.</a:t>
            </a:r>
          </a:p>
          <a:p>
            <a:pPr lvl="0" algn="just"/>
            <a:r>
              <a:rPr lang="en-US" sz="3200" dirty="0"/>
              <a:t>Each residential sector is identified by a letter of the alphabet and a number. The sectors are lettered from A to I.</a:t>
            </a:r>
          </a:p>
          <a:p>
            <a:pPr lvl="0" algn="just"/>
            <a:r>
              <a:rPr lang="en-US" sz="3200" dirty="0"/>
              <a:t>This pattern facilitates the road traffic as well as the organization of the various land use zones into communities of the same order.</a:t>
            </a:r>
          </a:p>
          <a:p>
            <a:pPr marL="0" indent="0" algn="just">
              <a:buNone/>
            </a:pPr>
            <a:endParaRPr lang="en-US" sz="3600" b="1" dirty="0"/>
          </a:p>
        </p:txBody>
      </p:sp>
    </p:spTree>
    <p:extLst>
      <p:ext uri="{BB962C8B-B14F-4D97-AF65-F5344CB8AC3E}">
        <p14:creationId xmlns:p14="http://schemas.microsoft.com/office/powerpoint/2010/main" val="4208437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45" y="121100"/>
            <a:ext cx="10515600" cy="1325563"/>
          </a:xfrm>
        </p:spPr>
        <p:txBody>
          <a:bodyPr/>
          <a:lstStyle/>
          <a:p>
            <a:r>
              <a:rPr lang="en-US" b="1" dirty="0" smtClean="0"/>
              <a:t>Area of Islamabad</a:t>
            </a:r>
            <a:endParaRPr lang="en-US" dirty="0"/>
          </a:p>
        </p:txBody>
      </p:sp>
      <p:sp>
        <p:nvSpPr>
          <p:cNvPr id="3" name="Content Placeholder 2"/>
          <p:cNvSpPr>
            <a:spLocks noGrp="1"/>
          </p:cNvSpPr>
          <p:nvPr>
            <p:ph idx="1"/>
          </p:nvPr>
        </p:nvSpPr>
        <p:spPr>
          <a:xfrm>
            <a:off x="641445" y="1296537"/>
            <a:ext cx="11054685" cy="5213445"/>
          </a:xfrm>
        </p:spPr>
        <p:txBody>
          <a:bodyPr>
            <a:normAutofit fontScale="77500" lnSpcReduction="20000"/>
          </a:bodyPr>
          <a:lstStyle/>
          <a:p>
            <a:pPr marL="0" indent="0" algn="just">
              <a:buNone/>
            </a:pPr>
            <a:r>
              <a:rPr lang="en-US" dirty="0"/>
              <a:t>The area of </a:t>
            </a:r>
            <a:r>
              <a:rPr lang="en-US" dirty="0" smtClean="0"/>
              <a:t>Islamabad </a:t>
            </a:r>
            <a:r>
              <a:rPr lang="en-US" dirty="0"/>
              <a:t>proper can be divided in the following </a:t>
            </a:r>
            <a:r>
              <a:rPr lang="en-US" dirty="0" smtClean="0"/>
              <a:t>parts</a:t>
            </a:r>
            <a:endParaRPr lang="en-US" sz="3300" b="1" dirty="0" smtClean="0"/>
          </a:p>
          <a:p>
            <a:pPr lvl="0" algn="just"/>
            <a:r>
              <a:rPr lang="en-US" sz="3300" b="1" dirty="0" smtClean="0"/>
              <a:t>Administrative </a:t>
            </a:r>
            <a:r>
              <a:rPr lang="en-US" sz="3300" b="1" dirty="0"/>
              <a:t>sector</a:t>
            </a:r>
            <a:endParaRPr lang="en-US" sz="3300" dirty="0"/>
          </a:p>
          <a:p>
            <a:pPr algn="just"/>
            <a:r>
              <a:rPr lang="en-US" sz="3300" dirty="0"/>
              <a:t>The administrative sector is placed at the eastern end and is divided into three parts north part consist of central </a:t>
            </a:r>
            <a:r>
              <a:rPr lang="en-US" sz="3300" dirty="0" smtClean="0"/>
              <a:t>secretariat, </a:t>
            </a:r>
            <a:r>
              <a:rPr lang="en-US" sz="3300" dirty="0"/>
              <a:t>the central part is reserved for cultural complex of buildings.</a:t>
            </a:r>
          </a:p>
          <a:p>
            <a:pPr lvl="0" algn="just"/>
            <a:r>
              <a:rPr lang="en-US" sz="3300" b="1" dirty="0"/>
              <a:t>Diplomatic enclave</a:t>
            </a:r>
            <a:endParaRPr lang="en-US" sz="3300" dirty="0"/>
          </a:p>
          <a:p>
            <a:pPr algn="just"/>
            <a:r>
              <a:rPr lang="en-US" sz="3300" dirty="0"/>
              <a:t>A special enclave is planned south of administrative sector for residencies of foreign missions.</a:t>
            </a:r>
          </a:p>
          <a:p>
            <a:pPr lvl="0" algn="just"/>
            <a:r>
              <a:rPr lang="en-US" sz="3300" b="1" dirty="0"/>
              <a:t>Public building area</a:t>
            </a:r>
            <a:endParaRPr lang="en-US" sz="3300" dirty="0"/>
          </a:p>
          <a:p>
            <a:pPr algn="just"/>
            <a:r>
              <a:rPr lang="en-US" sz="3300" dirty="0"/>
              <a:t>The area is located to the west of administrative sector and is meant for the head offices of autonomous and semi-autonomous organizations</a:t>
            </a:r>
            <a:r>
              <a:rPr lang="en-US" sz="3300" dirty="0" smtClean="0"/>
              <a:t>.</a:t>
            </a:r>
            <a:endParaRPr lang="en-US" sz="3300" dirty="0"/>
          </a:p>
          <a:p>
            <a:pPr lvl="0" algn="just"/>
            <a:r>
              <a:rPr lang="en-US" sz="3300" b="1" dirty="0"/>
              <a:t>Residential sector</a:t>
            </a:r>
            <a:endParaRPr lang="en-US" sz="3300" dirty="0"/>
          </a:p>
          <a:p>
            <a:pPr algn="just"/>
            <a:r>
              <a:rPr lang="en-US" sz="3300" dirty="0"/>
              <a:t>The residential sector have been planned on both sides of main civic and commercial center of city.</a:t>
            </a:r>
          </a:p>
          <a:p>
            <a:endParaRPr lang="en-US" dirty="0"/>
          </a:p>
        </p:txBody>
      </p:sp>
    </p:spTree>
    <p:extLst>
      <p:ext uri="{BB962C8B-B14F-4D97-AF65-F5344CB8AC3E}">
        <p14:creationId xmlns:p14="http://schemas.microsoft.com/office/powerpoint/2010/main" val="2459063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Area of Islamabad</a:t>
            </a:r>
            <a:endParaRPr lang="en-US" dirty="0"/>
          </a:p>
        </p:txBody>
      </p:sp>
      <p:sp>
        <p:nvSpPr>
          <p:cNvPr id="3" name="Content Placeholder 2"/>
          <p:cNvSpPr>
            <a:spLocks noGrp="1"/>
          </p:cNvSpPr>
          <p:nvPr>
            <p:ph idx="1"/>
          </p:nvPr>
        </p:nvSpPr>
        <p:spPr>
          <a:xfrm>
            <a:off x="838200" y="1501254"/>
            <a:ext cx="10515600" cy="4926842"/>
          </a:xfrm>
        </p:spPr>
        <p:txBody>
          <a:bodyPr>
            <a:normAutofit fontScale="92500" lnSpcReduction="20000"/>
          </a:bodyPr>
          <a:lstStyle/>
          <a:p>
            <a:pPr lvl="0" algn="just"/>
            <a:r>
              <a:rPr lang="en-US" sz="3000" b="1" dirty="0"/>
              <a:t>Blue area</a:t>
            </a:r>
            <a:endParaRPr lang="en-US" sz="3000" dirty="0"/>
          </a:p>
          <a:p>
            <a:pPr algn="just"/>
            <a:r>
              <a:rPr lang="en-US" sz="3000" dirty="0"/>
              <a:t>It is designed in a linear form following its growth parallel to the residential sector along the main avenue </a:t>
            </a:r>
            <a:r>
              <a:rPr lang="en-US" sz="3000" dirty="0" err="1" smtClean="0"/>
              <a:t>khyaban</a:t>
            </a:r>
            <a:r>
              <a:rPr lang="en-US" sz="3000" dirty="0" smtClean="0"/>
              <a:t>-e-</a:t>
            </a:r>
            <a:r>
              <a:rPr lang="en-US" sz="3000" dirty="0" err="1" smtClean="0"/>
              <a:t>quaid</a:t>
            </a:r>
            <a:r>
              <a:rPr lang="en-US" sz="3000" dirty="0"/>
              <a:t>. It provides </a:t>
            </a:r>
            <a:r>
              <a:rPr lang="en-US" sz="3000" dirty="0" smtClean="0"/>
              <a:t>shopping </a:t>
            </a:r>
            <a:r>
              <a:rPr lang="en-US" sz="3000" dirty="0"/>
              <a:t>facilities at the city and regional scale.</a:t>
            </a:r>
          </a:p>
          <a:p>
            <a:pPr lvl="0" algn="just"/>
            <a:r>
              <a:rPr lang="en-US" sz="3000" b="1" dirty="0"/>
              <a:t>Institutional zone</a:t>
            </a:r>
            <a:endParaRPr lang="en-US" sz="3000" dirty="0"/>
          </a:p>
          <a:p>
            <a:pPr algn="just"/>
            <a:r>
              <a:rPr lang="en-US" sz="3000" dirty="0"/>
              <a:t>It comprises of sectors of H series and is planned to the south of Kashmir highway</a:t>
            </a:r>
          </a:p>
          <a:p>
            <a:pPr lvl="0" algn="just"/>
            <a:r>
              <a:rPr lang="en-US" sz="3000" b="1" dirty="0"/>
              <a:t>Industrial area</a:t>
            </a:r>
            <a:endParaRPr lang="en-US" sz="3000" dirty="0"/>
          </a:p>
          <a:p>
            <a:pPr algn="just"/>
            <a:r>
              <a:rPr lang="en-US" sz="3000" dirty="0"/>
              <a:t>It comprises of sector of I series and it located to the close proximity of Rawalpindi to serve both Islamabad and Rawalpindi.</a:t>
            </a:r>
          </a:p>
          <a:p>
            <a:pPr lvl="0" algn="just"/>
            <a:r>
              <a:rPr lang="en-US" sz="3000" b="1" dirty="0"/>
              <a:t>Mauve area</a:t>
            </a:r>
            <a:endParaRPr lang="en-US" sz="3000" dirty="0"/>
          </a:p>
          <a:p>
            <a:pPr algn="just"/>
            <a:r>
              <a:rPr lang="en-US" sz="3000" dirty="0"/>
              <a:t>A strip for office buildings has been planned to the northern side of the Kashmir highway.</a:t>
            </a:r>
          </a:p>
          <a:p>
            <a:endParaRPr lang="en-US" dirty="0"/>
          </a:p>
        </p:txBody>
      </p:sp>
    </p:spTree>
    <p:extLst>
      <p:ext uri="{BB962C8B-B14F-4D97-AF65-F5344CB8AC3E}">
        <p14:creationId xmlns:p14="http://schemas.microsoft.com/office/powerpoint/2010/main" val="559528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Landscape Pattern and the </a:t>
            </a:r>
            <a:r>
              <a:rPr lang="en-US" b="1" dirty="0" smtClean="0"/>
              <a:t>Highways</a:t>
            </a:r>
            <a:endParaRPr lang="en-US" dirty="0"/>
          </a:p>
        </p:txBody>
      </p:sp>
      <p:sp>
        <p:nvSpPr>
          <p:cNvPr id="3" name="Content Placeholder 2"/>
          <p:cNvSpPr>
            <a:spLocks noGrp="1"/>
          </p:cNvSpPr>
          <p:nvPr>
            <p:ph idx="1"/>
          </p:nvPr>
        </p:nvSpPr>
        <p:spPr/>
        <p:txBody>
          <a:bodyPr/>
          <a:lstStyle/>
          <a:p>
            <a:pPr lvl="0" algn="just"/>
            <a:r>
              <a:rPr lang="en-US" sz="3200" dirty="0"/>
              <a:t>The backbone of the Islamabad Metropolitan Area Master Plan is formed by two highways, Islamabad Highway and Murree Highway, the alignment of which was dictated by the natural landscape pattern and the existing man made obstacles.</a:t>
            </a:r>
          </a:p>
          <a:p>
            <a:pPr lvl="0" algn="just"/>
            <a:r>
              <a:rPr lang="en-US" sz="3200" dirty="0"/>
              <a:t>The chief characteristic of the landscape is that it runs from north-east to south-west along valleys formed by a series of hills running in the same direction.</a:t>
            </a:r>
          </a:p>
          <a:p>
            <a:pPr marL="0" indent="0">
              <a:buNone/>
            </a:pPr>
            <a:endParaRPr lang="en-US" dirty="0"/>
          </a:p>
        </p:txBody>
      </p:sp>
    </p:spTree>
    <p:extLst>
      <p:ext uri="{BB962C8B-B14F-4D97-AF65-F5344CB8AC3E}">
        <p14:creationId xmlns:p14="http://schemas.microsoft.com/office/powerpoint/2010/main" val="1571554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307"/>
            <a:ext cx="10515600" cy="1325563"/>
          </a:xfrm>
        </p:spPr>
        <p:txBody>
          <a:bodyPr/>
          <a:lstStyle/>
          <a:p>
            <a:r>
              <a:rPr lang="en-US" b="1" dirty="0" smtClean="0"/>
              <a:t>Landscape Pattern and the Highways</a:t>
            </a:r>
            <a:endParaRPr lang="en-US" dirty="0"/>
          </a:p>
        </p:txBody>
      </p:sp>
      <p:sp>
        <p:nvSpPr>
          <p:cNvPr id="3" name="Content Placeholder 2"/>
          <p:cNvSpPr>
            <a:spLocks noGrp="1"/>
          </p:cNvSpPr>
          <p:nvPr>
            <p:ph idx="1"/>
          </p:nvPr>
        </p:nvSpPr>
        <p:spPr>
          <a:xfrm>
            <a:off x="838200" y="1690688"/>
            <a:ext cx="10515600" cy="4730300"/>
          </a:xfrm>
        </p:spPr>
        <p:txBody>
          <a:bodyPr>
            <a:noAutofit/>
          </a:bodyPr>
          <a:lstStyle/>
          <a:p>
            <a:pPr lvl="0" algn="just"/>
            <a:r>
              <a:rPr lang="en-US" dirty="0"/>
              <a:t>The Murree Highway had to follow this direction through a valley formed by two hills:</a:t>
            </a:r>
          </a:p>
          <a:p>
            <a:pPr lvl="0" algn="just"/>
            <a:r>
              <a:rPr lang="en-US" dirty="0"/>
              <a:t>The Islamabad highway has been aligned vertically to the Murree Highway between the existing airport and </a:t>
            </a:r>
            <a:r>
              <a:rPr lang="en-US" dirty="0" err="1"/>
              <a:t>Shakarparian</a:t>
            </a:r>
            <a:r>
              <a:rPr lang="en-US" dirty="0"/>
              <a:t> hills.</a:t>
            </a:r>
          </a:p>
          <a:p>
            <a:pPr lvl="0" algn="just"/>
            <a:r>
              <a:rPr lang="en-US" dirty="0"/>
              <a:t>Two more highways, by-passing the existing town of Rawalpindi, have been proposed.</a:t>
            </a:r>
          </a:p>
          <a:p>
            <a:pPr lvl="0" algn="just"/>
            <a:r>
              <a:rPr lang="en-US" dirty="0"/>
              <a:t>On the basis of the above ideas, a system of four highways becomes the basic step for the metropolitan area.</a:t>
            </a:r>
          </a:p>
          <a:p>
            <a:pPr lvl="0" algn="just"/>
            <a:r>
              <a:rPr lang="en-US" dirty="0"/>
              <a:t>These axes form a big square, which will define all future transportation systems and all major functions within the metropolitan area.</a:t>
            </a:r>
          </a:p>
        </p:txBody>
      </p:sp>
    </p:spTree>
    <p:extLst>
      <p:ext uri="{BB962C8B-B14F-4D97-AF65-F5344CB8AC3E}">
        <p14:creationId xmlns:p14="http://schemas.microsoft.com/office/powerpoint/2010/main" val="33046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Formation of Metropolitan Area</a:t>
            </a:r>
            <a:endParaRPr lang="en-US" b="1" dirty="0"/>
          </a:p>
        </p:txBody>
      </p:sp>
      <p:sp>
        <p:nvSpPr>
          <p:cNvPr id="3" name="Content Placeholder 2"/>
          <p:cNvSpPr>
            <a:spLocks noGrp="1"/>
          </p:cNvSpPr>
          <p:nvPr>
            <p:ph idx="1"/>
          </p:nvPr>
        </p:nvSpPr>
        <p:spPr>
          <a:xfrm>
            <a:off x="838200" y="1569492"/>
            <a:ext cx="10515600" cy="5186149"/>
          </a:xfrm>
        </p:spPr>
        <p:txBody>
          <a:bodyPr>
            <a:normAutofit fontScale="92500" lnSpcReduction="10000"/>
          </a:bodyPr>
          <a:lstStyle/>
          <a:p>
            <a:pPr marL="0" lvl="0" indent="0" algn="just">
              <a:buNone/>
            </a:pPr>
            <a:r>
              <a:rPr lang="en-US" sz="3000" dirty="0"/>
              <a:t>The principal system of axes in the metropolitan area of Islamabad defines three distinctive areas:</a:t>
            </a:r>
          </a:p>
          <a:p>
            <a:pPr marL="514350" indent="-514350" algn="just">
              <a:buFont typeface="+mj-lt"/>
              <a:buAutoNum type="alphaLcParenR"/>
            </a:pPr>
            <a:r>
              <a:rPr lang="en-US" sz="3000" dirty="0" smtClean="0"/>
              <a:t>the </a:t>
            </a:r>
            <a:r>
              <a:rPr lang="en-US" sz="3000" dirty="0"/>
              <a:t>area of Islamabad proper.</a:t>
            </a:r>
          </a:p>
          <a:p>
            <a:pPr marL="514350" indent="-514350" algn="just">
              <a:buFont typeface="+mj-lt"/>
              <a:buAutoNum type="alphaLcParenR"/>
            </a:pPr>
            <a:r>
              <a:rPr lang="en-US" sz="3000" dirty="0" smtClean="0"/>
              <a:t>the </a:t>
            </a:r>
            <a:r>
              <a:rPr lang="en-US" sz="3000" dirty="0"/>
              <a:t>area of Rawalpindi, the center of which is the city of Rawalpindi.</a:t>
            </a:r>
          </a:p>
          <a:p>
            <a:pPr marL="514350" indent="-514350" algn="just">
              <a:buFont typeface="+mj-lt"/>
              <a:buAutoNum type="alphaLcParenR"/>
            </a:pPr>
            <a:r>
              <a:rPr lang="en-US" sz="3000" dirty="0" smtClean="0"/>
              <a:t>the </a:t>
            </a:r>
            <a:r>
              <a:rPr lang="en-US" sz="3000" dirty="0"/>
              <a:t>National Park area which will retain certain agricultural functions for several years and where sites must be provided for a national sports center, the </a:t>
            </a:r>
            <a:r>
              <a:rPr lang="en-US" sz="3000" dirty="0" smtClean="0"/>
              <a:t>national University</a:t>
            </a:r>
            <a:r>
              <a:rPr lang="en-US" sz="3000" dirty="0"/>
              <a:t>, national research institute, etc.</a:t>
            </a:r>
          </a:p>
          <a:p>
            <a:pPr lvl="0" algn="just"/>
            <a:r>
              <a:rPr lang="en-US" sz="3000" dirty="0"/>
              <a:t>The areas of Islamabad proper and Rawalpindi are both open for expansion towards the south-west, while </a:t>
            </a:r>
            <a:r>
              <a:rPr lang="en-US" sz="3000" dirty="0" smtClean="0"/>
              <a:t>the National </a:t>
            </a:r>
            <a:r>
              <a:rPr lang="en-US" sz="3000" dirty="0"/>
              <a:t>Park area is rather districted from the surrounding hills and </a:t>
            </a:r>
            <a:r>
              <a:rPr lang="en-US" sz="3000" dirty="0" err="1"/>
              <a:t>Soan</a:t>
            </a:r>
            <a:r>
              <a:rPr lang="en-US" sz="3000" dirty="0"/>
              <a:t> river to the south-east.</a:t>
            </a:r>
          </a:p>
          <a:p>
            <a:endParaRPr lang="en-US" dirty="0"/>
          </a:p>
        </p:txBody>
      </p:sp>
    </p:spTree>
    <p:extLst>
      <p:ext uri="{BB962C8B-B14F-4D97-AF65-F5344CB8AC3E}">
        <p14:creationId xmlns:p14="http://schemas.microsoft.com/office/powerpoint/2010/main" val="68472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normAutofit fontScale="90000"/>
          </a:bodyPr>
          <a:lstStyle/>
          <a:p>
            <a:r>
              <a:rPr lang="en-US" b="1" dirty="0"/>
              <a:t>Hierarchical concept of residential communities</a:t>
            </a:r>
            <a:endParaRPr lang="en-GB" dirty="0"/>
          </a:p>
        </p:txBody>
      </p:sp>
      <p:sp>
        <p:nvSpPr>
          <p:cNvPr id="3" name="Content Placeholder 2"/>
          <p:cNvSpPr>
            <a:spLocks noGrp="1"/>
          </p:cNvSpPr>
          <p:nvPr>
            <p:ph idx="1"/>
          </p:nvPr>
        </p:nvSpPr>
        <p:spPr>
          <a:xfrm>
            <a:off x="378823" y="1240971"/>
            <a:ext cx="11390811" cy="5381897"/>
          </a:xfrm>
        </p:spPr>
        <p:txBody>
          <a:bodyPr>
            <a:normAutofit fontScale="55000" lnSpcReduction="20000"/>
          </a:bodyPr>
          <a:lstStyle/>
          <a:p>
            <a:pPr lvl="0" algn="just"/>
            <a:r>
              <a:rPr lang="en-US" sz="3800" dirty="0"/>
              <a:t>T</a:t>
            </a:r>
            <a:r>
              <a:rPr lang="en-US" sz="4500" dirty="0"/>
              <a:t>he whole metropolitan area is sub-divided into sectors, called Communities Class V, each for about 20,000-40,000 people and each according to the income group. The sub-division of the metropolitan area into sectors resulted from the adoption of a pattern of principal roads placed 2,200 yards apart in both- directions</a:t>
            </a:r>
            <a:r>
              <a:rPr lang="en-US" sz="4500" dirty="0" smtClean="0"/>
              <a:t>.</a:t>
            </a:r>
            <a:endParaRPr lang="en-GB" sz="4500" dirty="0"/>
          </a:p>
          <a:p>
            <a:pPr lvl="0" algn="just"/>
            <a:r>
              <a:rPr lang="en-US" sz="4500" dirty="0"/>
              <a:t>This pattern forms a modulus in the town and maintains a unified scale for the whole metropolitan area. At the same time, it facilitates the road traffic as well as the organization buildings, run into the residential communities. These access roads are either for vehicles or for pedestrians. There is full segregation of motorized and pedestrian traffic</a:t>
            </a:r>
            <a:r>
              <a:rPr lang="en-US" sz="4500" dirty="0" smtClean="0"/>
              <a:t>.</a:t>
            </a:r>
            <a:endParaRPr lang="en-GB" sz="4500" dirty="0"/>
          </a:p>
          <a:p>
            <a:pPr lvl="0" algn="just"/>
            <a:r>
              <a:rPr lang="en-US" sz="4500" dirty="0"/>
              <a:t>Each sector (Community Class V) of Islamabad is self-contained and self-supported with respect to everyday life.</a:t>
            </a:r>
            <a:endParaRPr lang="en-GB" sz="4500" dirty="0"/>
          </a:p>
          <a:p>
            <a:pPr lvl="0" algn="just"/>
            <a:r>
              <a:rPr lang="en-US" sz="4500" dirty="0"/>
              <a:t>It is sub-divided into three or four smaller Communities (Class IV) by income groups of occupants. In the center of the sector is the civic center, containing all types of shopping, business and civic activities. Each Class IV Community is subdivided into several Communities Class</a:t>
            </a:r>
            <a:endParaRPr lang="en-GB" sz="4500" dirty="0"/>
          </a:p>
          <a:p>
            <a:pPr lvl="0" algn="just"/>
            <a:r>
              <a:rPr lang="en-US" sz="4500" dirty="0"/>
              <a:t>III, which are further subdivided into Communities Class II.</a:t>
            </a:r>
            <a:endParaRPr lang="en-GB" sz="4500" dirty="0"/>
          </a:p>
          <a:p>
            <a:pPr marL="0" indent="0">
              <a:buNone/>
            </a:pPr>
            <a:endParaRPr lang="en-GB" dirty="0"/>
          </a:p>
        </p:txBody>
      </p:sp>
    </p:spTree>
    <p:extLst>
      <p:ext uri="{BB962C8B-B14F-4D97-AF65-F5344CB8AC3E}">
        <p14:creationId xmlns:p14="http://schemas.microsoft.com/office/powerpoint/2010/main" val="899192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Pedestrian and Vehicle </a:t>
            </a:r>
            <a:r>
              <a:rPr lang="en-US" b="1" dirty="0" smtClean="0"/>
              <a:t>Traffic</a:t>
            </a:r>
            <a:endParaRPr lang="en-GB" dirty="0"/>
          </a:p>
        </p:txBody>
      </p:sp>
      <p:sp>
        <p:nvSpPr>
          <p:cNvPr id="3" name="Content Placeholder 2"/>
          <p:cNvSpPr>
            <a:spLocks noGrp="1"/>
          </p:cNvSpPr>
          <p:nvPr>
            <p:ph idx="1"/>
          </p:nvPr>
        </p:nvSpPr>
        <p:spPr/>
        <p:txBody>
          <a:bodyPr>
            <a:normAutofit fontScale="92500" lnSpcReduction="10000"/>
          </a:bodyPr>
          <a:lstStyle/>
          <a:p>
            <a:pPr lvl="0" algn="just"/>
            <a:r>
              <a:rPr lang="en-US" dirty="0"/>
              <a:t>In the Class V Community, pedestrian and vehicle traffic have been segregated by a road system where the scales of human and motor-vehicle movements differ.</a:t>
            </a:r>
            <a:endParaRPr lang="en-GB" dirty="0"/>
          </a:p>
          <a:p>
            <a:pPr lvl="0" algn="just"/>
            <a:r>
              <a:rPr lang="en-US" dirty="0"/>
              <a:t>Pedestrians move within the human community though a spatial hierarchy from small pedestrian streets towards the larger ones of a Class II Community, then to the center of a Class III Community, and so on. Spaces and perspectives created a long way agree with the same hierarchical order.</a:t>
            </a:r>
            <a:endParaRPr lang="en-GB" dirty="0"/>
          </a:p>
          <a:p>
            <a:pPr lvl="0" algn="just"/>
            <a:r>
              <a:rPr lang="en-US" dirty="0"/>
              <a:t>This layout is for roads leading to specific targets aesthetically related and presenting a unity of scale. By the extensive use of cul-de-sacs at the end of the access roads, motor traffic follows a pattern of roads leading to individual houses without interfering with the pedestrian-street systems.</a:t>
            </a:r>
            <a:endParaRPr lang="en-GB" dirty="0"/>
          </a:p>
          <a:p>
            <a:endParaRPr lang="en-GB" dirty="0" smtClean="0"/>
          </a:p>
          <a:p>
            <a:endParaRPr lang="en-GB" dirty="0"/>
          </a:p>
        </p:txBody>
      </p:sp>
    </p:spTree>
    <p:extLst>
      <p:ext uri="{BB962C8B-B14F-4D97-AF65-F5344CB8AC3E}">
        <p14:creationId xmlns:p14="http://schemas.microsoft.com/office/powerpoint/2010/main" val="1893097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area of </a:t>
            </a:r>
            <a:r>
              <a:rPr lang="en-US" b="1" dirty="0" smtClean="0"/>
              <a:t>Rawalpindi</a:t>
            </a:r>
            <a:endParaRPr lang="en-GB" dirty="0"/>
          </a:p>
        </p:txBody>
      </p:sp>
      <p:sp>
        <p:nvSpPr>
          <p:cNvPr id="3" name="Content Placeholder 2"/>
          <p:cNvSpPr>
            <a:spLocks noGrp="1"/>
          </p:cNvSpPr>
          <p:nvPr>
            <p:ph idx="1"/>
          </p:nvPr>
        </p:nvSpPr>
        <p:spPr>
          <a:xfrm>
            <a:off x="838200" y="1449977"/>
            <a:ext cx="10515600" cy="5068388"/>
          </a:xfrm>
        </p:spPr>
        <p:txBody>
          <a:bodyPr>
            <a:normAutofit fontScale="85000" lnSpcReduction="20000"/>
          </a:bodyPr>
          <a:lstStyle/>
          <a:p>
            <a:pPr lvl="0" algn="just"/>
            <a:r>
              <a:rPr lang="en-US" sz="3000" dirty="0"/>
              <a:t>The existing town of Rawalpindi was the major man-made obstacle in designing the new capital.</a:t>
            </a:r>
            <a:endParaRPr lang="en-GB" sz="3000" dirty="0"/>
          </a:p>
          <a:p>
            <a:pPr lvl="0" algn="just"/>
            <a:r>
              <a:rPr lang="en-US" sz="3000" dirty="0"/>
              <a:t>After a thorough study of the possibilities regarding the relation of the new</a:t>
            </a:r>
            <a:endParaRPr lang="en-GB" sz="3000" dirty="0"/>
          </a:p>
          <a:p>
            <a:pPr algn="just"/>
            <a:r>
              <a:rPr lang="en-US" sz="3000" dirty="0"/>
              <a:t>Capital to the existing town of Rawalpindi, it was found advisable to place Islamabad at such a distance so as to:</a:t>
            </a:r>
            <a:endParaRPr lang="en-GB" sz="3000" dirty="0"/>
          </a:p>
          <a:p>
            <a:pPr lvl="0" algn="just"/>
            <a:r>
              <a:rPr lang="en-US" sz="3000" dirty="0"/>
              <a:t>Form an independent settlement for purposes of allowing the design of a physical plan independent of the existing restrictions imposed by the plan of Rawalpindi town.</a:t>
            </a:r>
            <a:endParaRPr lang="en-GB" sz="3000" dirty="0"/>
          </a:p>
          <a:p>
            <a:pPr lvl="0" algn="just"/>
            <a:r>
              <a:rPr lang="en-US" sz="3000" dirty="0"/>
              <a:t>. Provide the new capital with services and buildings already existing in Rawalpindi in order to save the maximum amount of costs. Rawalpindi has been the subject of a special study so as to permit the coordinated and balanced growth of the two towns in a balanced way.</a:t>
            </a:r>
            <a:endParaRPr lang="en-GB" sz="3000" dirty="0"/>
          </a:p>
          <a:p>
            <a:pPr lvl="0" algn="just"/>
            <a:r>
              <a:rPr lang="en-US" sz="3000" dirty="0"/>
              <a:t>A master plan for Rawalpindi was prepared, and regulations about zoning and interim development control were proposed.</a:t>
            </a:r>
            <a:endParaRPr lang="en-GB" sz="3000" dirty="0"/>
          </a:p>
          <a:p>
            <a:pPr marL="0" indent="0">
              <a:buNone/>
            </a:pPr>
            <a:endParaRPr lang="en-GB" dirty="0"/>
          </a:p>
          <a:p>
            <a:endParaRPr lang="en-GB" dirty="0"/>
          </a:p>
        </p:txBody>
      </p:sp>
    </p:spTree>
    <p:extLst>
      <p:ext uri="{BB962C8B-B14F-4D97-AF65-F5344CB8AC3E}">
        <p14:creationId xmlns:p14="http://schemas.microsoft.com/office/powerpoint/2010/main" val="237145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838200" y="1690688"/>
            <a:ext cx="10515600" cy="4351338"/>
          </a:xfrm>
        </p:spPr>
        <p:txBody>
          <a:bodyPr/>
          <a:lstStyle/>
          <a:p>
            <a:pPr algn="just"/>
            <a:r>
              <a:rPr lang="en-US" sz="3200" dirty="0"/>
              <a:t>Many were the reasons for which Pakistan needed a new capital city. During the first stages of the life of the new State it was natural that Karachi should have been selected as the capital, since it was a large city and a convenient center of sea and air transportation.</a:t>
            </a:r>
          </a:p>
          <a:p>
            <a:pPr algn="just"/>
            <a:r>
              <a:rPr lang="en-US" sz="3200" dirty="0"/>
              <a:t>This was not, however,  a satisfactory solution from points of view of climate, tradition and the existing buildings, which were not adequate in number or to the standards required by a capital.</a:t>
            </a:r>
          </a:p>
          <a:p>
            <a:pPr marL="0" indent="0">
              <a:buNone/>
            </a:pPr>
            <a:endParaRPr lang="en-US" dirty="0"/>
          </a:p>
        </p:txBody>
      </p:sp>
    </p:spTree>
    <p:extLst>
      <p:ext uri="{BB962C8B-B14F-4D97-AF65-F5344CB8AC3E}">
        <p14:creationId xmlns:p14="http://schemas.microsoft.com/office/powerpoint/2010/main" val="1751964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National Park</a:t>
            </a:r>
            <a:endParaRPr lang="en-GB" dirty="0"/>
          </a:p>
        </p:txBody>
      </p:sp>
      <p:sp>
        <p:nvSpPr>
          <p:cNvPr id="3" name="Content Placeholder 2"/>
          <p:cNvSpPr>
            <a:spLocks noGrp="1"/>
          </p:cNvSpPr>
          <p:nvPr>
            <p:ph idx="1"/>
          </p:nvPr>
        </p:nvSpPr>
        <p:spPr/>
        <p:txBody>
          <a:bodyPr>
            <a:normAutofit lnSpcReduction="10000"/>
          </a:bodyPr>
          <a:lstStyle/>
          <a:p>
            <a:pPr lvl="0"/>
            <a:r>
              <a:rPr lang="en-US" dirty="0"/>
              <a:t>The third part of the metropolitan area is the National Park, situated so as to serve both Rawalpindi and Islamabad.</a:t>
            </a:r>
            <a:endParaRPr lang="en-GB" dirty="0"/>
          </a:p>
          <a:p>
            <a:pPr lvl="0"/>
            <a:r>
              <a:rPr lang="en-US" dirty="0"/>
              <a:t>The National Park has been designed to provide space for:</a:t>
            </a:r>
            <a:endParaRPr lang="en-GB" dirty="0"/>
          </a:p>
          <a:p>
            <a:pPr marL="0" indent="0">
              <a:buNone/>
            </a:pPr>
            <a:r>
              <a:rPr lang="en-US" dirty="0"/>
              <a:t>a. educational and scientific institutes of national importance, such as national university, atomic energy center, research center, national health center, etc.</a:t>
            </a:r>
            <a:endParaRPr lang="en-GB" dirty="0"/>
          </a:p>
          <a:p>
            <a:pPr marL="0" indent="0">
              <a:buNone/>
            </a:pPr>
            <a:r>
              <a:rPr lang="en-US" dirty="0"/>
              <a:t>b. recreational facilities, both active and passive, such as sports centers, exhibition areas, zoo, botanical gardens, etc.</a:t>
            </a:r>
            <a:endParaRPr lang="en-GB" dirty="0"/>
          </a:p>
          <a:p>
            <a:pPr marL="0" indent="0">
              <a:buNone/>
            </a:pPr>
            <a:r>
              <a:rPr lang="en-US" dirty="0"/>
              <a:t>c. agricultural areas for cultivating vegetables and fruits required for the two cities.</a:t>
            </a:r>
            <a:endParaRPr lang="en-GB" dirty="0"/>
          </a:p>
          <a:p>
            <a:pPr marL="0" indent="0">
              <a:buNone/>
            </a:pPr>
            <a:endParaRPr lang="en-GB" dirty="0"/>
          </a:p>
        </p:txBody>
      </p:sp>
    </p:spTree>
    <p:extLst>
      <p:ext uri="{BB962C8B-B14F-4D97-AF65-F5344CB8AC3E}">
        <p14:creationId xmlns:p14="http://schemas.microsoft.com/office/powerpoint/2010/main" val="3516782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8634"/>
            <a:ext cx="10515600" cy="1325563"/>
          </a:xfrm>
        </p:spPr>
        <p:txBody>
          <a:bodyPr/>
          <a:lstStyle/>
          <a:p>
            <a:r>
              <a:rPr lang="en-US" b="1" dirty="0"/>
              <a:t>The </a:t>
            </a:r>
            <a:r>
              <a:rPr lang="en-US" b="1" dirty="0" smtClean="0"/>
              <a:t>Administrative Sector </a:t>
            </a:r>
            <a:r>
              <a:rPr lang="en-US" b="1" dirty="0"/>
              <a:t>of Islamabad</a:t>
            </a:r>
            <a:r>
              <a:rPr lang="en-GB" dirty="0"/>
              <a:t/>
            </a:r>
            <a:br>
              <a:rPr lang="en-GB" dirty="0"/>
            </a:br>
            <a:endParaRPr lang="en-GB" dirty="0"/>
          </a:p>
        </p:txBody>
      </p:sp>
      <p:sp>
        <p:nvSpPr>
          <p:cNvPr id="3" name="Content Placeholder 2"/>
          <p:cNvSpPr>
            <a:spLocks noGrp="1"/>
          </p:cNvSpPr>
          <p:nvPr>
            <p:ph idx="1"/>
          </p:nvPr>
        </p:nvSpPr>
        <p:spPr/>
        <p:txBody>
          <a:bodyPr>
            <a:normAutofit fontScale="92500"/>
          </a:bodyPr>
          <a:lstStyle/>
          <a:p>
            <a:pPr lvl="0"/>
            <a:r>
              <a:rPr lang="en-US" dirty="0" smtClean="0"/>
              <a:t>The </a:t>
            </a:r>
            <a:r>
              <a:rPr lang="en-US" dirty="0"/>
              <a:t>primary function of a capital city is to serve as an administrative centre for the country, and this is particularly true of a new city like Islamabad which has been created to fulfil this role. The administrative functions of a capital include:</a:t>
            </a:r>
            <a:endParaRPr lang="en-GB" dirty="0"/>
          </a:p>
          <a:p>
            <a:pPr lvl="0"/>
            <a:r>
              <a:rPr lang="en-US" dirty="0"/>
              <a:t>administration on a national level.</a:t>
            </a:r>
            <a:endParaRPr lang="en-GB" dirty="0"/>
          </a:p>
          <a:p>
            <a:pPr lvl="0"/>
            <a:r>
              <a:rPr lang="en-US" dirty="0"/>
              <a:t>cultural services physically or symbolically connected with the country's administration, such as a national museum or a national library;</a:t>
            </a:r>
            <a:endParaRPr lang="en-GB" dirty="0"/>
          </a:p>
          <a:p>
            <a:pPr lvl="0"/>
            <a:r>
              <a:rPr lang="en-US" dirty="0"/>
              <a:t>special non-governmental institutions of national importance, such as banks, welfare organizations, etc.</a:t>
            </a:r>
            <a:endParaRPr lang="en-GB" dirty="0"/>
          </a:p>
          <a:p>
            <a:pPr lvl="0"/>
            <a:r>
              <a:rPr lang="en-US" dirty="0"/>
              <a:t>the diplomatic representation of foreign countries.</a:t>
            </a:r>
            <a:endParaRPr lang="en-GB" dirty="0"/>
          </a:p>
          <a:p>
            <a:endParaRPr lang="en-GB" dirty="0"/>
          </a:p>
        </p:txBody>
      </p:sp>
    </p:spTree>
    <p:extLst>
      <p:ext uri="{BB962C8B-B14F-4D97-AF65-F5344CB8AC3E}">
        <p14:creationId xmlns:p14="http://schemas.microsoft.com/office/powerpoint/2010/main" val="3477867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Hierarchy of </a:t>
            </a:r>
            <a:r>
              <a:rPr lang="en-US" b="1" dirty="0" smtClean="0"/>
              <a:t>Functions</a:t>
            </a:r>
            <a:endParaRPr lang="en-GB" dirty="0"/>
          </a:p>
        </p:txBody>
      </p:sp>
      <p:sp>
        <p:nvSpPr>
          <p:cNvPr id="3" name="Content Placeholder 2"/>
          <p:cNvSpPr>
            <a:spLocks noGrp="1"/>
          </p:cNvSpPr>
          <p:nvPr>
            <p:ph idx="1"/>
          </p:nvPr>
        </p:nvSpPr>
        <p:spPr/>
        <p:txBody>
          <a:bodyPr>
            <a:normAutofit lnSpcReduction="10000"/>
          </a:bodyPr>
          <a:lstStyle/>
          <a:p>
            <a:pPr lvl="0" algn="just"/>
            <a:r>
              <a:rPr lang="en-US" dirty="0"/>
              <a:t>Adequate space has been provided for buildings serving certain functions at various levels, in accordance with the number of people served by these buildings.</a:t>
            </a:r>
            <a:endParaRPr lang="en-GB" dirty="0"/>
          </a:p>
          <a:p>
            <a:pPr lvl="0" algn="just"/>
            <a:r>
              <a:rPr lang="en-US" dirty="0"/>
              <a:t>In each sector or Class V Community there is space for three or four secondary schools, each for a Class IV Community. There are three or four primary schools per Class III Community and a kindergarten or children's playground in each Class II Community.</a:t>
            </a:r>
            <a:endParaRPr lang="en-GB" dirty="0"/>
          </a:p>
          <a:p>
            <a:pPr lvl="0" algn="just"/>
            <a:r>
              <a:rPr lang="en-US" dirty="0"/>
              <a:t>The same hierarchical planning of spaces of several sizes is provided for functions such as health, recreation, sports activities, etc.</a:t>
            </a:r>
            <a:endParaRPr lang="en-GB" dirty="0"/>
          </a:p>
          <a:p>
            <a:pPr lvl="0" algn="just"/>
            <a:r>
              <a:rPr lang="en-US" dirty="0"/>
              <a:t>This arrangement best serves the inhabitants of each sector and with the least time required for the approach.</a:t>
            </a:r>
            <a:endParaRPr lang="en-GB" dirty="0"/>
          </a:p>
        </p:txBody>
      </p:sp>
    </p:spTree>
    <p:extLst>
      <p:ext uri="{BB962C8B-B14F-4D97-AF65-F5344CB8AC3E}">
        <p14:creationId xmlns:p14="http://schemas.microsoft.com/office/powerpoint/2010/main" val="3134489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lstStyle/>
          <a:p>
            <a:pPr algn="just"/>
            <a:r>
              <a:rPr lang="en-US" sz="3200" dirty="0"/>
              <a:t>In September 1959, the government of Pakistan decided to establish the Federal Capital Commission for the preparation of the master plan and programme of the new capital. </a:t>
            </a:r>
            <a:endParaRPr lang="en-US" sz="3200" dirty="0" smtClean="0"/>
          </a:p>
          <a:p>
            <a:pPr algn="just"/>
            <a:r>
              <a:rPr lang="en-US" sz="3200" dirty="0"/>
              <a:t>Simultaneously, Doxiadis Associates were appointed as consultants to the Federal-Capital Commission. Fourteen sub-committees, later named committees, were appointed during the first session of the Federal-Capital Commission, who issued a number of reports in connection with the surveys of the existing conditions in the capital area.</a:t>
            </a:r>
          </a:p>
          <a:p>
            <a:endParaRPr lang="en-US" dirty="0"/>
          </a:p>
        </p:txBody>
      </p:sp>
    </p:spTree>
    <p:extLst>
      <p:ext uri="{BB962C8B-B14F-4D97-AF65-F5344CB8AC3E}">
        <p14:creationId xmlns:p14="http://schemas.microsoft.com/office/powerpoint/2010/main" val="504850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lstStyle/>
          <a:p>
            <a:pPr algn="just"/>
            <a:r>
              <a:rPr lang="en-US" sz="3200" dirty="0"/>
              <a:t>Many factors influenced the decision regarding the location of Islamabad, such as transportation and communications, factors of national interest, defense, economic factors, civic factors, existing facilities, etc</a:t>
            </a:r>
            <a:r>
              <a:rPr lang="en-US" sz="3200" dirty="0" smtClean="0"/>
              <a:t>.</a:t>
            </a:r>
          </a:p>
          <a:p>
            <a:pPr algn="just"/>
            <a:r>
              <a:rPr lang="en-US" sz="3200" dirty="0"/>
              <a:t>After a careful study of these, the present area - represented by the model on the front page - was selected. The nearby existing city of Rawalpindi would offer Islamabad considerable aid in facilities and initial housing needs.</a:t>
            </a:r>
          </a:p>
          <a:p>
            <a:pPr marL="0" indent="0">
              <a:buNone/>
            </a:pPr>
            <a:endParaRPr lang="en-US" dirty="0"/>
          </a:p>
        </p:txBody>
      </p:sp>
    </p:spTree>
    <p:extLst>
      <p:ext uri="{BB962C8B-B14F-4D97-AF65-F5344CB8AC3E}">
        <p14:creationId xmlns:p14="http://schemas.microsoft.com/office/powerpoint/2010/main" val="247520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lstStyle/>
          <a:p>
            <a:pPr algn="just"/>
            <a:r>
              <a:rPr lang="en-US" sz="3200" dirty="0"/>
              <a:t>The </a:t>
            </a:r>
            <a:r>
              <a:rPr lang="en-US" sz="3200" dirty="0" err="1"/>
              <a:t>Chaklala</a:t>
            </a:r>
            <a:r>
              <a:rPr lang="en-US" sz="3200" dirty="0"/>
              <a:t> airport of Rawalpindi will help air transportations, the </a:t>
            </a:r>
            <a:r>
              <a:rPr lang="en-US" sz="3200" dirty="0" err="1"/>
              <a:t>Rawal</a:t>
            </a:r>
            <a:r>
              <a:rPr lang="en-US" sz="3200" dirty="0"/>
              <a:t> dam will secure water supply, the existing railroad and highway connections will serve communication needs. All these will contribute towards avoiding large investments during the first phase of development of Islamabad.</a:t>
            </a:r>
          </a:p>
          <a:p>
            <a:pPr marL="0" indent="0">
              <a:buNone/>
            </a:pPr>
            <a:endParaRPr lang="en-US" dirty="0"/>
          </a:p>
        </p:txBody>
      </p:sp>
    </p:spTree>
    <p:extLst>
      <p:ext uri="{BB962C8B-B14F-4D97-AF65-F5344CB8AC3E}">
        <p14:creationId xmlns:p14="http://schemas.microsoft.com/office/powerpoint/2010/main" val="325636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Master Plan of Islamabad</a:t>
            </a:r>
            <a:endParaRPr lang="en-US" b="1" dirty="0"/>
          </a:p>
        </p:txBody>
      </p:sp>
      <p:sp>
        <p:nvSpPr>
          <p:cNvPr id="3" name="Content Placeholder 2"/>
          <p:cNvSpPr>
            <a:spLocks noGrp="1"/>
          </p:cNvSpPr>
          <p:nvPr>
            <p:ph idx="1"/>
          </p:nvPr>
        </p:nvSpPr>
        <p:spPr/>
        <p:txBody>
          <a:bodyPr>
            <a:normAutofit/>
          </a:bodyPr>
          <a:lstStyle/>
          <a:p>
            <a:pPr lvl="0" algn="just"/>
            <a:r>
              <a:rPr lang="en-US" sz="4000" dirty="0"/>
              <a:t>It is planned on basis of Ekistics which is defined by dioxides as science of human settlements”</a:t>
            </a:r>
          </a:p>
          <a:p>
            <a:pPr lvl="0" algn="just"/>
            <a:r>
              <a:rPr lang="en-US" sz="4000" dirty="0"/>
              <a:t>According to it, the whole range of human settlements is a very complex system of five elements nature, man, nature, shell, society, etc.</a:t>
            </a:r>
          </a:p>
        </p:txBody>
      </p:sp>
    </p:spTree>
    <p:extLst>
      <p:ext uri="{BB962C8B-B14F-4D97-AF65-F5344CB8AC3E}">
        <p14:creationId xmlns:p14="http://schemas.microsoft.com/office/powerpoint/2010/main" val="121602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534"/>
            <a:ext cx="12078269" cy="6762466"/>
          </a:xfrm>
          <a:prstGeom prst="rect">
            <a:avLst/>
          </a:prstGeom>
        </p:spPr>
      </p:pic>
    </p:spTree>
    <p:extLst>
      <p:ext uri="{BB962C8B-B14F-4D97-AF65-F5344CB8AC3E}">
        <p14:creationId xmlns:p14="http://schemas.microsoft.com/office/powerpoint/2010/main" val="121674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841" y="219785"/>
            <a:ext cx="11464119" cy="6522169"/>
          </a:xfrm>
          <a:prstGeom prst="rect">
            <a:avLst/>
          </a:prstGeom>
        </p:spPr>
      </p:pic>
    </p:spTree>
    <p:extLst>
      <p:ext uri="{BB962C8B-B14F-4D97-AF65-F5344CB8AC3E}">
        <p14:creationId xmlns:p14="http://schemas.microsoft.com/office/powerpoint/2010/main" val="268150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Landscape and Climate</a:t>
            </a:r>
            <a:endParaRPr lang="en-US" b="1" dirty="0"/>
          </a:p>
        </p:txBody>
      </p:sp>
      <p:sp>
        <p:nvSpPr>
          <p:cNvPr id="3" name="Content Placeholder 2"/>
          <p:cNvSpPr>
            <a:spLocks noGrp="1"/>
          </p:cNvSpPr>
          <p:nvPr>
            <p:ph idx="1"/>
          </p:nvPr>
        </p:nvSpPr>
        <p:spPr>
          <a:xfrm>
            <a:off x="838200" y="1566317"/>
            <a:ext cx="10515600" cy="4397755"/>
          </a:xfrm>
        </p:spPr>
        <p:txBody>
          <a:bodyPr/>
          <a:lstStyle/>
          <a:p>
            <a:pPr lvl="0" algn="just"/>
            <a:r>
              <a:rPr lang="en-US" dirty="0"/>
              <a:t>The main feature of the landscape near Islamabad is the many ravines that cut the fields from north to south.</a:t>
            </a:r>
          </a:p>
          <a:p>
            <a:pPr lvl="0" algn="just"/>
            <a:r>
              <a:rPr lang="en-US" dirty="0"/>
              <a:t>The ground continuously undulates in one direction, giving great variety and challenge for architectural treatment of   buildings and green spaces. This natural landscape has been fully respected when designing the layout of each sector, and green spaces created by this physical feature have been fully exploited by locating such functions as schools, gardens, parks, and playgrounds next to them.</a:t>
            </a:r>
          </a:p>
          <a:p>
            <a:pPr lvl="0" algn="just"/>
            <a:r>
              <a:rPr lang="en-US" dirty="0"/>
              <a:t>Climatic conditions have been also taken into account, with orientations for the purpose of insulation and </a:t>
            </a:r>
            <a:r>
              <a:rPr lang="en-US" dirty="0" smtClean="0"/>
              <a:t>taking.</a:t>
            </a:r>
            <a:endParaRPr lang="en-US" dirty="0"/>
          </a:p>
          <a:p>
            <a:pPr marL="0" indent="0">
              <a:buNone/>
            </a:pPr>
            <a:endParaRPr lang="en-US" dirty="0"/>
          </a:p>
        </p:txBody>
      </p:sp>
    </p:spTree>
    <p:extLst>
      <p:ext uri="{BB962C8B-B14F-4D97-AF65-F5344CB8AC3E}">
        <p14:creationId xmlns:p14="http://schemas.microsoft.com/office/powerpoint/2010/main" val="2540524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1852</Words>
  <Application>Microsoft Office PowerPoint</Application>
  <PresentationFormat>Widescreen</PresentationFormat>
  <Paragraphs>103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Planning of Islamabad</vt:lpstr>
      <vt:lpstr>Introduction</vt:lpstr>
      <vt:lpstr>Introduction</vt:lpstr>
      <vt:lpstr>Introduction</vt:lpstr>
      <vt:lpstr>Introduction</vt:lpstr>
      <vt:lpstr>Concept of Master Plan of Islamabad</vt:lpstr>
      <vt:lpstr>PowerPoint Presentation</vt:lpstr>
      <vt:lpstr>PowerPoint Presentation</vt:lpstr>
      <vt:lpstr>Landscape and Climate</vt:lpstr>
      <vt:lpstr>Zones of Islamabad</vt:lpstr>
      <vt:lpstr>Area of Islamabad</vt:lpstr>
      <vt:lpstr>Area of Islamabad</vt:lpstr>
      <vt:lpstr>Area of Islamabad</vt:lpstr>
      <vt:lpstr>Landscape Pattern and the Highways</vt:lpstr>
      <vt:lpstr>Landscape Pattern and the Highways</vt:lpstr>
      <vt:lpstr>Formation of Metropolitan Area</vt:lpstr>
      <vt:lpstr>Hierarchical concept of residential communities</vt:lpstr>
      <vt:lpstr>Pedestrian and Vehicle Traffic</vt:lpstr>
      <vt:lpstr>The area of Rawalpindi</vt:lpstr>
      <vt:lpstr>The National Park</vt:lpstr>
      <vt:lpstr>The Administrative Sector of Islamabad </vt:lpstr>
      <vt:lpstr>Hierarchy of Functions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of Islamabad</dc:title>
  <dc:creator>Home</dc:creator>
  <cp:lastModifiedBy>User</cp:lastModifiedBy>
  <cp:revision>10</cp:revision>
  <dcterms:created xsi:type="dcterms:W3CDTF">2020-01-10T05:12:33Z</dcterms:created>
  <dcterms:modified xsi:type="dcterms:W3CDTF">2020-01-17T07:13:03Z</dcterms:modified>
</cp:coreProperties>
</file>